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5"/>
  </p:sldMasterIdLst>
  <p:notesMasterIdLst>
    <p:notesMasterId r:id="rId14"/>
  </p:notesMasterIdLst>
  <p:sldIdLst>
    <p:sldId id="256" r:id="rId6"/>
    <p:sldId id="368" r:id="rId7"/>
    <p:sldId id="281" r:id="rId8"/>
    <p:sldId id="365" r:id="rId9"/>
    <p:sldId id="364" r:id="rId10"/>
    <p:sldId id="367" r:id="rId11"/>
    <p:sldId id="369" r:id="rId12"/>
    <p:sldId id="30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9CE1569-2EE5-4C4D-B017-2CBD7E3884B7}">
          <p14:sldIdLst>
            <p14:sldId id="256"/>
            <p14:sldId id="368"/>
            <p14:sldId id="281"/>
            <p14:sldId id="365"/>
            <p14:sldId id="364"/>
            <p14:sldId id="367"/>
            <p14:sldId id="369"/>
            <p14:sldId id="30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izvi, Siama" initials="RS" lastIdx="11" clrIdx="0">
    <p:extLst>
      <p:ext uri="{19B8F6BF-5375-455C-9EA6-DF929625EA0E}">
        <p15:presenceInfo xmlns:p15="http://schemas.microsoft.com/office/powerpoint/2012/main" userId="S::RIZVI@MITRE.ORG::a30a8b9a-5391-4b15-b2e0-f92c41bca00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6EC"/>
    <a:srgbClr val="FFEDD2"/>
    <a:srgbClr val="ABDDDC"/>
    <a:srgbClr val="EF99E5"/>
    <a:srgbClr val="FFECCC"/>
    <a:srgbClr val="FFEDE5"/>
    <a:srgbClr val="F4FFDE"/>
    <a:srgbClr val="FFF9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86" autoAdjust="0"/>
    <p:restoredTop sz="79284" autoAdjust="0"/>
  </p:normalViewPr>
  <p:slideViewPr>
    <p:cSldViewPr snapToGrid="0">
      <p:cViewPr varScale="1">
        <p:scale>
          <a:sx n="97" d="100"/>
          <a:sy n="97" d="100"/>
        </p:scale>
        <p:origin x="124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1842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1.xml"/><Relationship Id="rId15" Type="http://schemas.openxmlformats.org/officeDocument/2006/relationships/commentAuthors" Target="commentAuthors.xml"/><Relationship Id="rId10" Type="http://schemas.openxmlformats.org/officeDocument/2006/relationships/slide" Target="slides/slide5.xml"/><Relationship Id="rId19" Type="http://schemas.openxmlformats.org/officeDocument/2006/relationships/tableStyles" Target="tableStyles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notesMaster" Target="notesMasters/notesMaster1.xml"/></Relationships>
</file>

<file path=ppt/media/image1.jpg>
</file>

<file path=ppt/media/image2.JPG>
</file>

<file path=ppt/media/image3.jpg>
</file>

<file path=ppt/media/image4.png>
</file>

<file path=ppt/media/image5.png>
</file>

<file path=ppt/media/image6.jp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C80388-F1EB-49F1-8885-6CD1094DDC8D}" type="datetimeFigureOut">
              <a:rPr lang="en-US" smtClean="0"/>
              <a:t>7/1/20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5BB080-279B-4550-9DC2-C1F712477AF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33075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5BB080-279B-4550-9DC2-C1F712477AFB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43764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5BB080-279B-4550-9DC2-C1F712477AFB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2854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Was this built off if universal</a:t>
            </a:r>
            <a:r>
              <a:rPr lang="en-US" baseline="0" dirty="0"/>
              <a:t> transfer form?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F796C6-5CA3-403A-8CC5-DDBC3C57889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4716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F796C6-5CA3-403A-8CC5-DDBC3C57889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1725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F796C6-5CA3-403A-8CC5-DDBC3C57889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644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5BB080-279B-4550-9DC2-C1F712477AF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45495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hyperlink" Target="https://twitter.com/pacioproject" TargetMode="External"/><Relationship Id="rId7" Type="http://schemas.openxmlformats.org/officeDocument/2006/relationships/hyperlink" Target="https://pacioproject.slack.com/" TargetMode="External"/><Relationship Id="rId2" Type="http://schemas.openxmlformats.org/officeDocument/2006/relationships/hyperlink" Target="http://www.mitre.org/" TargetMode="External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hyperlink" Target="https://github.com/paciowg/PACIO-Project" TargetMode="External"/><Relationship Id="rId4" Type="http://schemas.openxmlformats.org/officeDocument/2006/relationships/image" Target="../media/image4.png"/><Relationship Id="rId9" Type="http://schemas.openxmlformats.org/officeDocument/2006/relationships/image" Target="../media/image1.jp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A5D2C7AD-B8EC-41AF-BCD4-89B09F0B166A}" type="datetimeFigureOut">
              <a:rPr lang="en-US" smtClean="0"/>
              <a:pPr/>
              <a:t>7/1/20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A72FD9E6-397B-4FFA-A076-79D9C6357D9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4E3B8DB8-9B87-4348-BCF9-95ECFD9727F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255"/>
            <a:ext cx="2597727" cy="1126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4825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2C7AD-B8EC-41AF-BCD4-89B09F0B166A}" type="datetimeFigureOut">
              <a:rPr lang="en-US" smtClean="0"/>
              <a:t>7/1/20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FD9E6-397B-4FFA-A076-79D9C6357D9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95341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Fin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2C7AD-B8EC-41AF-BCD4-89B09F0B166A}" type="datetimeFigureOut">
              <a:rPr lang="en-US" smtClean="0"/>
              <a:t>7/1/20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FD9E6-397B-4FFA-A076-79D9C6357D9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7CDD758-BE3D-46B6-9180-8EE07170224E}"/>
              </a:ext>
            </a:extLst>
          </p:cNvPr>
          <p:cNvSpPr txBox="1"/>
          <p:nvPr userDrawn="1"/>
        </p:nvSpPr>
        <p:spPr>
          <a:xfrm>
            <a:off x="3153845" y="2396381"/>
            <a:ext cx="5784978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PACIO Project is a collaborative effort to advance interoperable health data exchange between post-acute care (PAC) and other providers, patients, and key stakeholders across health care and to promote health data exchange in collaboration with policy makers, standards organizations, and industry through a consensus-based approach.</a:t>
            </a:r>
          </a:p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Learn and share more about the PACIO Project at </a:t>
            </a:r>
            <a:r>
              <a:rPr lang="en-US" u="sng" dirty="0">
                <a:solidFill>
                  <a:schemeClr val="tx1">
                    <a:lumMod val="50000"/>
                    <a:lumOff val="50000"/>
                  </a:schemeClr>
                </a:solidFill>
                <a:hlinkClick r:id="rId2"/>
              </a:rPr>
              <a:t>www.PACIOproject.org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pPr algn="ctr">
              <a:spcAft>
                <a:spcPts val="600"/>
              </a:spcAft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ea typeface="Verdana" pitchFamily="34" charset="0"/>
              <a:cs typeface="Verdana" pitchFamily="34" charset="0"/>
            </a:endParaRPr>
          </a:p>
        </p:txBody>
      </p:sp>
      <p:pic>
        <p:nvPicPr>
          <p:cNvPr id="11" name="Picture 10">
            <a:hlinkClick r:id="rId3"/>
            <a:extLst>
              <a:ext uri="{FF2B5EF4-FFF2-40B4-BE49-F238E27FC236}">
                <a16:creationId xmlns:a16="http://schemas.microsoft.com/office/drawing/2014/main" id="{CBBDA78D-7978-4396-B9C7-6269D51E84D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2350" y="4871384"/>
            <a:ext cx="443605" cy="443605"/>
          </a:xfrm>
          <a:prstGeom prst="rect">
            <a:avLst/>
          </a:prstGeom>
        </p:spPr>
      </p:pic>
      <p:pic>
        <p:nvPicPr>
          <p:cNvPr id="12" name="Picture 11">
            <a:hlinkClick r:id="rId5"/>
            <a:extLst>
              <a:ext uri="{FF2B5EF4-FFF2-40B4-BE49-F238E27FC236}">
                <a16:creationId xmlns:a16="http://schemas.microsoft.com/office/drawing/2014/main" id="{B1E1AAF2-6467-4460-B5E5-8A859FBC6938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5016" y="4690662"/>
            <a:ext cx="706302" cy="706302"/>
          </a:xfrm>
          <a:prstGeom prst="rect">
            <a:avLst/>
          </a:prstGeom>
        </p:spPr>
      </p:pic>
      <p:pic>
        <p:nvPicPr>
          <p:cNvPr id="13" name="Picture 12">
            <a:hlinkClick r:id="rId7"/>
            <a:extLst>
              <a:ext uri="{FF2B5EF4-FFF2-40B4-BE49-F238E27FC236}">
                <a16:creationId xmlns:a16="http://schemas.microsoft.com/office/drawing/2014/main" id="{AE1A56C7-0C12-4F06-B97B-BB5A256C064F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4204" y="4795501"/>
            <a:ext cx="883906" cy="496628"/>
          </a:xfrm>
          <a:prstGeom prst="rect">
            <a:avLst/>
          </a:prstGeom>
        </p:spPr>
      </p:pic>
      <p:pic>
        <p:nvPicPr>
          <p:cNvPr id="14" name="Picture 13" descr="A picture containing clipart&#10;&#10;Description automatically generated">
            <a:extLst>
              <a:ext uri="{FF2B5EF4-FFF2-40B4-BE49-F238E27FC236}">
                <a16:creationId xmlns:a16="http://schemas.microsoft.com/office/drawing/2014/main" id="{9480FE53-1AFE-49FF-87E0-086535CB17BF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5011" y="1162057"/>
            <a:ext cx="2850373" cy="1236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755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702303"/>
          </a:xfrm>
        </p:spPr>
        <p:txBody>
          <a:bodyPr/>
          <a:lstStyle>
            <a:lvl1pPr marL="0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184564"/>
            <a:ext cx="10058400" cy="468453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 marL="384048" indent="-182880">
              <a:buClrTx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566928" indent="-182880">
              <a:buClrTx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749808" indent="-182880">
              <a:buClrTx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4pPr>
            <a:lvl5pPr marL="932688" indent="-182880">
              <a:buClrTx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A5D2C7AD-B8EC-41AF-BCD4-89B09F0B166A}" type="datetimeFigureOut">
              <a:rPr lang="en-US" smtClean="0"/>
              <a:pPr/>
              <a:t>7/1/20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A72FD9E6-397B-4FFA-A076-79D9C6357D9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C8DA96C-9AAA-4011-955A-EDABBC8275C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11" y="240728"/>
            <a:ext cx="929669" cy="794052"/>
          </a:xfrm>
          <a:prstGeom prst="rect">
            <a:avLst/>
          </a:prstGeom>
        </p:spPr>
      </p:pic>
      <p:pic>
        <p:nvPicPr>
          <p:cNvPr id="8" name="Picture 7" descr="A picture containing clipart&#10;&#10;Description automatically generated">
            <a:extLst>
              <a:ext uri="{FF2B5EF4-FFF2-40B4-BE49-F238E27FC236}">
                <a16:creationId xmlns:a16="http://schemas.microsoft.com/office/drawing/2014/main" id="{ABB7159C-7AF6-45E9-B8F4-B30B8F8EB5B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3870" y="6224727"/>
            <a:ext cx="1446647" cy="627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4701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2C7AD-B8EC-41AF-BCD4-89B09F0B166A}" type="datetimeFigureOut">
              <a:rPr lang="en-US" smtClean="0"/>
              <a:t>7/1/20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FD9E6-397B-4FFA-A076-79D9C6357D9F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2426CA51-B951-45CD-BC5A-E1ABC7EE45F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255"/>
            <a:ext cx="2597727" cy="1126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60667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70230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241517"/>
            <a:ext cx="4937760" cy="46275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241517"/>
            <a:ext cx="4937760" cy="462757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A5D2C7AD-B8EC-41AF-BCD4-89B09F0B166A}" type="datetimeFigureOut">
              <a:rPr lang="en-US" smtClean="0"/>
              <a:pPr/>
              <a:t>7/1/20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A72FD9E6-397B-4FFA-A076-79D9C6357D9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8F198A8-2B0A-436E-A692-CF8495731CD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8019"/>
            <a:ext cx="1118004" cy="954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2135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73628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132201"/>
            <a:ext cx="4937760" cy="499251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1631452"/>
            <a:ext cx="4937760" cy="432908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132201"/>
            <a:ext cx="4937760" cy="499251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1631452"/>
            <a:ext cx="4937760" cy="43290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A5D2C7AD-B8EC-41AF-BCD4-89B09F0B166A}" type="datetimeFigureOut">
              <a:rPr lang="en-US" smtClean="0"/>
              <a:pPr/>
              <a:t>7/1/20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A72FD9E6-397B-4FFA-A076-79D9C6357D9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A771D88-26C5-4C46-9B3C-0A831383BC7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94" y="177288"/>
            <a:ext cx="1118004" cy="954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93404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2C7AD-B8EC-41AF-BCD4-89B09F0B166A}" type="datetimeFigureOut">
              <a:rPr lang="en-US" smtClean="0"/>
              <a:t>7/1/20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FD9E6-397B-4FFA-A076-79D9C6357D9F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28CDCFA-74A7-428D-AA6A-3CF83D7CCA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85" y="172270"/>
            <a:ext cx="1118004" cy="954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9910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A5D2C7AD-B8EC-41AF-BCD4-89B09F0B166A}" type="datetimeFigureOut">
              <a:rPr lang="en-US" smtClean="0"/>
              <a:t>7/1/20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72FD9E6-397B-4FFA-A076-79D9C6357D9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46691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2C7AD-B8EC-41AF-BCD4-89B09F0B166A}" type="datetimeFigureOut">
              <a:rPr lang="en-US" smtClean="0"/>
              <a:t>7/1/20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2FD9E6-397B-4FFA-A076-79D9C6357D9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69168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A5D2C7AD-B8EC-41AF-BCD4-89B09F0B166A}" type="datetimeFigureOut">
              <a:rPr lang="en-US" smtClean="0"/>
              <a:pPr/>
              <a:t>7/1/20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A72FD9E6-397B-4FFA-A076-79D9C6357D9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62330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72624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184569"/>
            <a:ext cx="10058400" cy="4684525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A5D2C7AD-B8EC-41AF-BCD4-89B09F0B166A}" type="datetimeFigureOut">
              <a:rPr lang="en-US" smtClean="0"/>
              <a:t>7/1/20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A72FD9E6-397B-4FFA-A076-79D9C6357D9F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097280" y="1012850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A picture containing clipart&#10;&#10;Description automatically generated">
            <a:extLst>
              <a:ext uri="{FF2B5EF4-FFF2-40B4-BE49-F238E27FC236}">
                <a16:creationId xmlns:a16="http://schemas.microsoft.com/office/drawing/2014/main" id="{D306814C-787C-445D-9AA0-E9BD6BE0225A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3870" y="6224727"/>
            <a:ext cx="1446647" cy="627486"/>
          </a:xfrm>
          <a:prstGeom prst="rect">
            <a:avLst/>
          </a:prstGeom>
        </p:spPr>
      </p:pic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D434BDF3-F2DA-458B-89E6-4406AA253856}"/>
              </a:ext>
            </a:extLst>
          </p:cNvPr>
          <p:cNvSpPr txBox="1">
            <a:spLocks/>
          </p:cNvSpPr>
          <p:nvPr userDrawn="1"/>
        </p:nvSpPr>
        <p:spPr>
          <a:xfrm>
            <a:off x="616448" y="6561013"/>
            <a:ext cx="7536952" cy="196850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cs typeface="Arial" pitchFamily="34" charset="0"/>
              </a:rPr>
              <a:t>© 2020 The MITRE Corporation.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1076888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Tx/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Tx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l7.org/fhir/allergyintolerance.html" TargetMode="External"/><Relationship Id="rId7" Type="http://schemas.openxmlformats.org/officeDocument/2006/relationships/hyperlink" Target="http://www.hl7.org/fhir/us/ccda/StructureDefinition-CCDA-on-FHIR-Discharge-Summary.html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hl7.org/fhir/list.html" TargetMode="External"/><Relationship Id="rId5" Type="http://schemas.openxmlformats.org/officeDocument/2006/relationships/hyperlink" Target="https://www.hl7.org/fhir/medication.html" TargetMode="External"/><Relationship Id="rId4" Type="http://schemas.openxmlformats.org/officeDocument/2006/relationships/hyperlink" Target="https://www.hl7.org/fhir/episodeofcare.html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D5513-94CB-4FED-A2E0-41E7E0D8B18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PACIO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3134BC-0915-4BFB-A6E9-9DB2044B0FB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Weekly meeting</a:t>
            </a:r>
          </a:p>
          <a:p>
            <a:r>
              <a:rPr lang="en-US" dirty="0"/>
              <a:t>July 1, 2020</a:t>
            </a:r>
          </a:p>
        </p:txBody>
      </p:sp>
    </p:spTree>
    <p:extLst>
      <p:ext uri="{BB962C8B-B14F-4D97-AF65-F5344CB8AC3E}">
        <p14:creationId xmlns:p14="http://schemas.microsoft.com/office/powerpoint/2010/main" val="4972937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CB6D6-E26D-F544-8C83-72D3DE06F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Use Cases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ABDECF-BC81-8643-A26D-F8082964F9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1557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867A01A-F349-431B-9E62-E7F3959523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388227"/>
            <a:ext cx="10058400" cy="702302"/>
          </a:xfrm>
        </p:spPr>
        <p:txBody>
          <a:bodyPr>
            <a:noAutofit/>
          </a:bodyPr>
          <a:lstStyle/>
          <a:p>
            <a:r>
              <a:rPr lang="en-US" sz="3200" dirty="0">
                <a:solidFill>
                  <a:schemeClr val="tx1"/>
                </a:solidFill>
              </a:rPr>
              <a:t>Transfer Summary Data Elements based on Existing C-CDA specifications</a:t>
            </a:r>
          </a:p>
        </p:txBody>
      </p:sp>
      <p:graphicFrame>
        <p:nvGraphicFramePr>
          <p:cNvPr id="12" name="Content Placeholder 11">
            <a:extLst>
              <a:ext uri="{FF2B5EF4-FFF2-40B4-BE49-F238E27FC236}">
                <a16:creationId xmlns:a16="http://schemas.microsoft.com/office/drawing/2014/main" id="{BEB5B7B8-E0A3-4984-B298-51FD6C4A7020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07510615"/>
              </p:ext>
            </p:extLst>
          </p:nvPr>
        </p:nvGraphicFramePr>
        <p:xfrm>
          <a:off x="1551878" y="1354455"/>
          <a:ext cx="3987800" cy="4149090"/>
        </p:xfrm>
        <a:graphic>
          <a:graphicData uri="http://schemas.openxmlformats.org/drawingml/2006/table">
            <a:tbl>
              <a:tblPr/>
              <a:tblGrid>
                <a:gridCol w="3987800">
                  <a:extLst>
                    <a:ext uri="{9D8B030D-6E8A-4147-A177-3AD203B41FA5}">
                      <a16:colId xmlns:a16="http://schemas.microsoft.com/office/drawing/2014/main" val="732639264"/>
                    </a:ext>
                  </a:extLst>
                </a:gridCol>
              </a:tblGrid>
              <a:tr h="159076"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Admission </a:t>
                      </a:r>
                      <a:r>
                        <a:rPr lang="fr-FR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Diagnosis</a:t>
                      </a:r>
                      <a:r>
                        <a:rPr lang="fr-F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 Section (V3) (</a:t>
                      </a:r>
                      <a:r>
                        <a:rPr lang="fr-FR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optional</a:t>
                      </a:r>
                      <a:r>
                        <a:rPr lang="fr-F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)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2811703"/>
                  </a:ext>
                </a:extLst>
              </a:tr>
              <a:tr h="16544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Admission Medications Section (entries optional) (V3) (optional)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48702448"/>
                  </a:ext>
                </a:extLst>
              </a:tr>
              <a:tr h="16544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Advance Directives Section (entries required) (V3) (optional)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6637459"/>
                  </a:ext>
                </a:extLst>
              </a:tr>
              <a:tr h="16544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Allergies and Intolerances Section (entries required) (V3) (required)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68126760"/>
                  </a:ext>
                </a:extLst>
              </a:tr>
              <a:tr h="16544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Assessment and Plan Section (V2) (optional)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63370323"/>
                  </a:ext>
                </a:extLst>
              </a:tr>
              <a:tr h="16544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Assessment Section (optional)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11614898"/>
                  </a:ext>
                </a:extLst>
              </a:tr>
              <a:tr h="16544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Course of Care Section (optional)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85884673"/>
                  </a:ext>
                </a:extLst>
              </a:tr>
              <a:tr h="165440"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Discharge</a:t>
                      </a:r>
                      <a:r>
                        <a:rPr lang="fr-F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 </a:t>
                      </a:r>
                      <a:r>
                        <a:rPr lang="fr-FR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Diagnosis</a:t>
                      </a:r>
                      <a:r>
                        <a:rPr lang="fr-F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 Section (V3) (</a:t>
                      </a:r>
                      <a:r>
                        <a:rPr lang="fr-FR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optional</a:t>
                      </a:r>
                      <a:r>
                        <a:rPr lang="fr-F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)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1360373"/>
                  </a:ext>
                </a:extLst>
              </a:tr>
              <a:tr h="16544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Encounters Section (entries required) (V3) (optional)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4678869"/>
                  </a:ext>
                </a:extLst>
              </a:tr>
              <a:tr h="16544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Family History Section (V3) (optional)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95890953"/>
                  </a:ext>
                </a:extLst>
              </a:tr>
              <a:tr h="16544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Functional Status Section (V2) (optional)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7519796"/>
                  </a:ext>
                </a:extLst>
              </a:tr>
              <a:tr h="16544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General Status Section (optional)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8308167"/>
                  </a:ext>
                </a:extLst>
              </a:tr>
              <a:tr h="16544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History of Present Illness Section (optional)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48374841"/>
                  </a:ext>
                </a:extLst>
              </a:tr>
              <a:tr h="16544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Immunizations Section (entries optional) (V3) (optional)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049028"/>
                  </a:ext>
                </a:extLst>
              </a:tr>
              <a:tr h="16544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Medical Equipment Section (V2) (optional)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8595477"/>
                  </a:ext>
                </a:extLst>
              </a:tr>
            </a:tbl>
          </a:graphicData>
        </a:graphic>
      </p:graphicFrame>
      <p:graphicFrame>
        <p:nvGraphicFramePr>
          <p:cNvPr id="13" name="Content Placeholder 12">
            <a:extLst>
              <a:ext uri="{FF2B5EF4-FFF2-40B4-BE49-F238E27FC236}">
                <a16:creationId xmlns:a16="http://schemas.microsoft.com/office/drawing/2014/main" id="{D2E9593F-8A21-402A-84A6-CCFD3A42C4DB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869083359"/>
              </p:ext>
            </p:extLst>
          </p:nvPr>
        </p:nvGraphicFramePr>
        <p:xfrm>
          <a:off x="6519802" y="1354455"/>
          <a:ext cx="3987800" cy="3075940"/>
        </p:xfrm>
        <a:graphic>
          <a:graphicData uri="http://schemas.openxmlformats.org/drawingml/2006/table">
            <a:tbl>
              <a:tblPr/>
              <a:tblGrid>
                <a:gridCol w="3987800">
                  <a:extLst>
                    <a:ext uri="{9D8B030D-6E8A-4147-A177-3AD203B41FA5}">
                      <a16:colId xmlns:a16="http://schemas.microsoft.com/office/drawing/2014/main" val="1026654040"/>
                    </a:ext>
                  </a:extLst>
                </a:gridCol>
              </a:tblGrid>
              <a:tr h="1651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Medications Section (entries required) (V2) (required)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3672812"/>
                  </a:ext>
                </a:extLst>
              </a:tr>
              <a:tr h="1651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+mn-lt"/>
                        </a:rPr>
                        <a:t>Mental Status Section (V2) (optional)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82807194"/>
                  </a:ext>
                </a:extLst>
              </a:tr>
              <a:tr h="1651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Nutrition Section (optional)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31675843"/>
                  </a:ext>
                </a:extLst>
              </a:tr>
              <a:tr h="1651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Past Medical History (V3) (optional)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6635477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Payers Section (V3) (optional)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8437057"/>
                  </a:ext>
                </a:extLst>
              </a:tr>
              <a:tr h="1651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Physical Exam Section (V3) (optional)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85874492"/>
                  </a:ext>
                </a:extLst>
              </a:tr>
              <a:tr h="1651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Plan of Treatment Section (V2) (optional)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16408459"/>
                  </a:ext>
                </a:extLst>
              </a:tr>
              <a:tr h="1651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Problem Section (entries required) (V3) (required)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3498374"/>
                  </a:ext>
                </a:extLst>
              </a:tr>
              <a:tr h="1651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Procedures Section (entries required) (V2) (optional)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24413514"/>
                  </a:ext>
                </a:extLst>
              </a:tr>
              <a:tr h="1651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Reason for Referral Section (V2) (required)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4514846"/>
                  </a:ext>
                </a:extLst>
              </a:tr>
              <a:tr h="1651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Results Section (entries required) (V3) (required)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9437684"/>
                  </a:ext>
                </a:extLst>
              </a:tr>
              <a:tr h="1651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Review of Systems Section (optional)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76974223"/>
                  </a:ext>
                </a:extLst>
              </a:tr>
              <a:tr h="1651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Social History Section (V3) (optional)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76353490"/>
                  </a:ext>
                </a:extLst>
              </a:tr>
              <a:tr h="1651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Vital Signs Section (entries required) (V3) (required)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065767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1A27D11F-852D-DD47-8B17-64EA7F93352B}"/>
              </a:ext>
            </a:extLst>
          </p:cNvPr>
          <p:cNvSpPr txBox="1"/>
          <p:nvPr/>
        </p:nvSpPr>
        <p:spPr>
          <a:xfrm>
            <a:off x="6995160" y="5749290"/>
            <a:ext cx="3355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Source: Zabrina Gonzaga, Lantana</a:t>
            </a:r>
          </a:p>
        </p:txBody>
      </p:sp>
    </p:spTree>
    <p:extLst>
      <p:ext uri="{BB962C8B-B14F-4D97-AF65-F5344CB8AC3E}">
        <p14:creationId xmlns:p14="http://schemas.microsoft.com/office/powerpoint/2010/main" val="9967357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1F8E907-D0F2-9346-8133-DCD241447C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182" y="1220581"/>
            <a:ext cx="7050157" cy="519386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4FBC44E-4ACE-D840-9515-8C10187D8B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8357" y="1584990"/>
            <a:ext cx="1701800" cy="11557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A6A9BCB-F3E6-F24D-868E-C60A8B4687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42456" y="3606859"/>
            <a:ext cx="2311400" cy="6985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517F857-075A-EE41-8FA1-5EF9E1A27644}"/>
              </a:ext>
            </a:extLst>
          </p:cNvPr>
          <p:cNvSpPr txBox="1"/>
          <p:nvPr/>
        </p:nvSpPr>
        <p:spPr>
          <a:xfrm>
            <a:off x="8494942" y="5029202"/>
            <a:ext cx="31886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Source:  Terrence O’Malley, MD,</a:t>
            </a:r>
          </a:p>
          <a:p>
            <a:r>
              <a:rPr lang="en-US" dirty="0"/>
              <a:t>Partners Healthcare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A82EAA2-E8FD-CF48-AFDB-977057C457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278295"/>
            <a:ext cx="8018272" cy="728869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+mn-lt"/>
                <a:cs typeface="Arial" panose="020B0604020202020204" pitchFamily="34" charset="0"/>
              </a:rPr>
              <a:t>Determining What to Work On</a:t>
            </a:r>
          </a:p>
        </p:txBody>
      </p:sp>
    </p:spTree>
    <p:extLst>
      <p:ext uri="{BB962C8B-B14F-4D97-AF65-F5344CB8AC3E}">
        <p14:creationId xmlns:p14="http://schemas.microsoft.com/office/powerpoint/2010/main" val="22305887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4193D-0197-7A4B-AB75-5C213671F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962" y="366116"/>
            <a:ext cx="10058400" cy="702303"/>
          </a:xfrm>
        </p:spPr>
        <p:txBody>
          <a:bodyPr>
            <a:normAutofit/>
          </a:bodyPr>
          <a:lstStyle/>
          <a:p>
            <a:r>
              <a:rPr lang="en-US" sz="3400" dirty="0">
                <a:solidFill>
                  <a:schemeClr val="tx1"/>
                </a:solidFill>
              </a:rPr>
              <a:t>High Priority C-CDA Transfer Summary Data Elements</a:t>
            </a:r>
            <a:endParaRPr lang="en-US" sz="3400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863079B-2DDA-EA42-BDF1-37C57DFEDF8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56405059"/>
              </p:ext>
            </p:extLst>
          </p:nvPr>
        </p:nvGraphicFramePr>
        <p:xfrm>
          <a:off x="782478" y="1289672"/>
          <a:ext cx="10687368" cy="46322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43684">
                  <a:extLst>
                    <a:ext uri="{9D8B030D-6E8A-4147-A177-3AD203B41FA5}">
                      <a16:colId xmlns:a16="http://schemas.microsoft.com/office/drawing/2014/main" val="1348896396"/>
                    </a:ext>
                  </a:extLst>
                </a:gridCol>
                <a:gridCol w="5343684">
                  <a:extLst>
                    <a:ext uri="{9D8B030D-6E8A-4147-A177-3AD203B41FA5}">
                      <a16:colId xmlns:a16="http://schemas.microsoft.com/office/drawing/2014/main" val="1911394164"/>
                    </a:ext>
                  </a:extLst>
                </a:gridCol>
              </a:tblGrid>
              <a:tr h="340553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  <a:latin typeface="+mn-lt"/>
                        </a:rPr>
                        <a:t>Data Element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  <a:latin typeface="+mn-lt"/>
                        </a:rPr>
                        <a:t>FHIR Equivalent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2302625"/>
                  </a:ext>
                </a:extLst>
              </a:tr>
              <a:tr h="58780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Allergies and Intolerances Section (entries required) (V3) (required)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n-lt"/>
                        </a:rPr>
                        <a:t>HL7 Patient Care Working Group: </a:t>
                      </a:r>
                      <a:r>
                        <a:rPr lang="en-US" sz="1600" dirty="0">
                          <a:solidFill>
                            <a:srgbClr val="0070C0"/>
                          </a:solidFill>
                          <a:latin typeface="+mn-lt"/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https://www.hl7.org/fhir/allergyintolerance.html</a:t>
                      </a:r>
                      <a:endParaRPr lang="en-US" sz="1600" dirty="0">
                        <a:solidFill>
                          <a:srgbClr val="0070C0"/>
                        </a:solidFill>
                        <a:latin typeface="+mn-lt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1543379"/>
                  </a:ext>
                </a:extLst>
              </a:tr>
              <a:tr h="58780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Assessment and Plan Section (V2) (optional)</a:t>
                      </a:r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n-lt"/>
                        </a:rPr>
                        <a:t>eLTSS</a:t>
                      </a:r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3562429"/>
                  </a:ext>
                </a:extLst>
              </a:tr>
              <a:tr h="58780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Discharge</a:t>
                      </a:r>
                      <a:r>
                        <a:rPr lang="fr-F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</a:t>
                      </a:r>
                      <a:r>
                        <a:rPr lang="fr-FR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Diagnosis</a:t>
                      </a:r>
                      <a:r>
                        <a:rPr lang="fr-F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Section (V3) (</a:t>
                      </a:r>
                      <a:r>
                        <a:rPr lang="fr-FR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optional</a:t>
                      </a:r>
                      <a:r>
                        <a:rPr lang="fr-F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)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n-lt"/>
                        </a:rPr>
                        <a:t>HL7 Patient Administration Working Group:</a:t>
                      </a:r>
                    </a:p>
                    <a:p>
                      <a:r>
                        <a:rPr lang="en-US" sz="1600" dirty="0">
                          <a:solidFill>
                            <a:srgbClr val="0070C0"/>
                          </a:solidFill>
                          <a:latin typeface="+mn-lt"/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https://www.hl7.org/fhir/episodeofcare.html</a:t>
                      </a:r>
                      <a:endParaRPr lang="en-US" sz="1600" dirty="0">
                        <a:solidFill>
                          <a:srgbClr val="0070C0"/>
                        </a:solidFill>
                        <a:latin typeface="+mn-lt"/>
                      </a:endParaRP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0558787"/>
                  </a:ext>
                </a:extLst>
              </a:tr>
              <a:tr h="62177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Functional Status Section (V2) (optional)</a:t>
                      </a:r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latin typeface="+mn-lt"/>
                        </a:rPr>
                        <a:t>PACIO Functional Status</a:t>
                      </a:r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6481892"/>
                  </a:ext>
                </a:extLst>
              </a:tr>
              <a:tr h="83971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Medications Section (entries required) (V2) (required)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+mn-lt"/>
                        </a:rPr>
                        <a:t>HL7 Pharmacy Working Group:</a:t>
                      </a:r>
                    </a:p>
                    <a:p>
                      <a:r>
                        <a:rPr lang="en-US" sz="1600" dirty="0">
                          <a:solidFill>
                            <a:srgbClr val="0070C0"/>
                          </a:solidFill>
                          <a:latin typeface="+mn-lt"/>
                          <a:hlinkClick r:id="rId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https://www.hl7.org/fhir/medication.html</a:t>
                      </a:r>
                      <a:endParaRPr lang="en-US" sz="1600" dirty="0">
                        <a:solidFill>
                          <a:srgbClr val="0070C0"/>
                        </a:solidFill>
                        <a:latin typeface="+mn-lt"/>
                      </a:endParaRPr>
                    </a:p>
                    <a:p>
                      <a:r>
                        <a:rPr lang="en-US" sz="1600" dirty="0">
                          <a:solidFill>
                            <a:srgbClr val="0070C0"/>
                          </a:solidFill>
                          <a:latin typeface="+mn-lt"/>
                          <a:hlinkClick r:id="rId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https://www.hl7.org/fhir/list.html</a:t>
                      </a:r>
                      <a:endParaRPr lang="en-US" sz="1600" dirty="0">
                        <a:solidFill>
                          <a:srgbClr val="0070C0"/>
                        </a:solidFill>
                        <a:latin typeface="+mn-lt"/>
                      </a:endParaRPr>
                    </a:p>
                    <a:p>
                      <a:r>
                        <a:rPr lang="en-US" sz="1600" dirty="0">
                          <a:solidFill>
                            <a:srgbClr val="0070C0"/>
                          </a:solidFill>
                          <a:latin typeface="+mn-lt"/>
                        </a:rPr>
                        <a:t> </a:t>
                      </a:r>
                      <a:r>
                        <a:rPr lang="en-US" sz="1600" dirty="0">
                          <a:solidFill>
                            <a:srgbClr val="FF0000"/>
                          </a:solidFill>
                          <a:latin typeface="+mn-lt"/>
                        </a:rPr>
                        <a:t>- several updates in US Core upcoming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352538"/>
                  </a:ext>
                </a:extLst>
              </a:tr>
              <a:tr h="83971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Problem Section (entries required) (V3) (required)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solidFill>
                            <a:srgbClr val="0070C0"/>
                          </a:solidFill>
                          <a:latin typeface="+mn-lt"/>
                          <a:hlinkClick r:id="rId7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http://www.hl7.org/fhir/us/ccda/StructureDefinition-CCDA-on-FHIR-Discharge-Summary.html</a:t>
                      </a:r>
                      <a:r>
                        <a:rPr lang="en-US" sz="1600" dirty="0">
                          <a:solidFill>
                            <a:srgbClr val="0070C0"/>
                          </a:solidFill>
                          <a:latin typeface="+mn-lt"/>
                        </a:rPr>
                        <a:t> </a:t>
                      </a:r>
                      <a:r>
                        <a:rPr lang="en-US" sz="1600" dirty="0">
                          <a:latin typeface="+mn-lt"/>
                        </a:rPr>
                        <a:t>(old and not complete)</a:t>
                      </a:r>
                      <a:endParaRPr lang="en-US" sz="1600" dirty="0">
                        <a:solidFill>
                          <a:srgbClr val="0070C0"/>
                        </a:solidFill>
                        <a:latin typeface="+mn-lt"/>
                      </a:endParaRP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80718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867705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4193D-0197-7A4B-AB75-5C213671F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485120" cy="702303"/>
          </a:xfrm>
        </p:spPr>
        <p:txBody>
          <a:bodyPr>
            <a:noAutofit/>
          </a:bodyPr>
          <a:lstStyle/>
          <a:p>
            <a:r>
              <a:rPr lang="en-US" sz="3400" dirty="0">
                <a:solidFill>
                  <a:schemeClr val="tx1"/>
                </a:solidFill>
              </a:rPr>
              <a:t>Moderate Priority C-CDA Transfer Summary Data Elements</a:t>
            </a:r>
            <a:endParaRPr lang="en-US" sz="3400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863079B-2DDA-EA42-BDF1-37C57DFEDF8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35847788"/>
              </p:ext>
            </p:extLst>
          </p:nvPr>
        </p:nvGraphicFramePr>
        <p:xfrm>
          <a:off x="752316" y="1249916"/>
          <a:ext cx="10687368" cy="48426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43684">
                  <a:extLst>
                    <a:ext uri="{9D8B030D-6E8A-4147-A177-3AD203B41FA5}">
                      <a16:colId xmlns:a16="http://schemas.microsoft.com/office/drawing/2014/main" val="1348896396"/>
                    </a:ext>
                  </a:extLst>
                </a:gridCol>
                <a:gridCol w="5343684">
                  <a:extLst>
                    <a:ext uri="{9D8B030D-6E8A-4147-A177-3AD203B41FA5}">
                      <a16:colId xmlns:a16="http://schemas.microsoft.com/office/drawing/2014/main" val="1911394164"/>
                    </a:ext>
                  </a:extLst>
                </a:gridCol>
              </a:tblGrid>
              <a:tr h="308187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  <a:latin typeface="+mn-lt"/>
                        </a:rPr>
                        <a:t>Data Element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  <a:latin typeface="+mn-lt"/>
                        </a:rPr>
                        <a:t>FHIR Equivalent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2302625"/>
                  </a:ext>
                </a:extLst>
              </a:tr>
              <a:tr h="53232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Admission Medications Section (entries optional) (V3) (optional)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  <a:latin typeface="+mn-lt"/>
                        </a:rPr>
                        <a:t>HL7 Pharmacy Working Group, </a:t>
                      </a:r>
                      <a:r>
                        <a:rPr lang="en-US" sz="1600" dirty="0">
                          <a:solidFill>
                            <a:srgbClr val="FF0000"/>
                          </a:solidFill>
                          <a:latin typeface="+mn-lt"/>
                        </a:rPr>
                        <a:t>NCPDP</a:t>
                      </a:r>
                    </a:p>
                    <a:p>
                      <a:r>
                        <a:rPr lang="en-US" sz="1600" dirty="0">
                          <a:solidFill>
                            <a:srgbClr val="FF0000"/>
                          </a:solidFill>
                          <a:latin typeface="+mn-lt"/>
                        </a:rPr>
                        <a:t> - potential joint initiative</a:t>
                      </a:r>
                    </a:p>
                    <a:p>
                      <a:r>
                        <a:rPr lang="en-US" sz="1600" dirty="0">
                          <a:solidFill>
                            <a:srgbClr val="FF0000"/>
                          </a:solidFill>
                          <a:latin typeface="+mn-lt"/>
                        </a:rPr>
                        <a:t> - not reconciliation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1543379"/>
                  </a:ext>
                </a:extLst>
              </a:tr>
              <a:tr h="30818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Advance Directives Section (entries required) (V3) (optional)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err="1">
                          <a:solidFill>
                            <a:srgbClr val="FF0000"/>
                          </a:solidFill>
                          <a:latin typeface="+mn-lt"/>
                        </a:rPr>
                        <a:t>eCare</a:t>
                      </a:r>
                      <a:r>
                        <a:rPr lang="en-US" sz="1600" dirty="0">
                          <a:solidFill>
                            <a:srgbClr val="FF0000"/>
                          </a:solidFill>
                          <a:latin typeface="+mn-lt"/>
                        </a:rPr>
                        <a:t> Plan – RTI project work</a:t>
                      </a:r>
                    </a:p>
                    <a:p>
                      <a:r>
                        <a:rPr lang="en-US" sz="1600" dirty="0">
                          <a:solidFill>
                            <a:srgbClr val="FF0000"/>
                          </a:solidFill>
                          <a:latin typeface="+mn-lt"/>
                        </a:rPr>
                        <a:t> - potential joint initiative</a:t>
                      </a:r>
                    </a:p>
                    <a:p>
                      <a:r>
                        <a:rPr lang="en-US" sz="1600" dirty="0">
                          <a:solidFill>
                            <a:srgbClr val="FF0000"/>
                          </a:solidFill>
                          <a:latin typeface="+mn-lt"/>
                        </a:rPr>
                        <a:t> - overlap with Consent resource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3562429"/>
                  </a:ext>
                </a:extLst>
              </a:tr>
              <a:tr h="30818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Course of Care Section (</a:t>
                      </a:r>
                      <a:r>
                        <a:rPr lang="fr-FR" sz="16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optional</a:t>
                      </a:r>
                      <a:r>
                        <a:rPr lang="fr-F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)</a:t>
                      </a:r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  <a:latin typeface="+mn-lt"/>
                        </a:rPr>
                        <a:t>CARIN Alliance Health Care Plan Working Group, eLTSS</a:t>
                      </a:r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0558787"/>
                  </a:ext>
                </a:extLst>
              </a:tr>
              <a:tr h="30818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Immunizations Section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+mn-lt"/>
                        </a:rPr>
                        <a:t>HL7 Public Health and Emergency Response Working Group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6481892"/>
                  </a:ext>
                </a:extLst>
              </a:tr>
              <a:tr h="30818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Medical Equipment Section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latin typeface="+mn-lt"/>
                        </a:rPr>
                        <a:t>HL7 Da Vinci Durable Medical Equipment (DME)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352538"/>
                  </a:ext>
                </a:extLst>
              </a:tr>
              <a:tr h="30818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Mental Status Section</a:t>
                      </a:r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latin typeface="+mn-lt"/>
                        </a:rPr>
                        <a:t>PACIO Cognitive Status</a:t>
                      </a:r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8071855"/>
                  </a:ext>
                </a:extLst>
              </a:tr>
              <a:tr h="30818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Nutrition Section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solidFill>
                            <a:srgbClr val="FF0000"/>
                          </a:solidFill>
                          <a:latin typeface="+mn-lt"/>
                        </a:rPr>
                        <a:t>Group working on it – Orders and Observations (Becky Gradle)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solidFill>
                            <a:srgbClr val="FF0000"/>
                          </a:solidFill>
                          <a:latin typeface="+mn-lt"/>
                        </a:rPr>
                        <a:t> - purely from dietician’s perspective (e.g. swallowing)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5191580"/>
                  </a:ext>
                </a:extLst>
              </a:tr>
              <a:tr h="30818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Procedures Section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latin typeface="+mn-lt"/>
                        </a:rPr>
                        <a:t>HL7 Patient Care Working Group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0535918"/>
                  </a:ext>
                </a:extLst>
              </a:tr>
              <a:tr h="60594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Results Section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solidFill>
                            <a:schemeClr val="tx1"/>
                          </a:solidFill>
                          <a:latin typeface="+mn-lt"/>
                        </a:rPr>
                        <a:t>Orders and Observations Working Group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01009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67390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8B769-605F-1C45-8613-CEFB3E9DD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Other options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8C345A-3C32-F249-ACDF-97600C5F2C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Speech pathology</a:t>
            </a:r>
          </a:p>
          <a:p>
            <a:pPr lvl="1"/>
            <a:r>
              <a:rPr lang="en-US" dirty="0"/>
              <a:t>Setup meeting with </a:t>
            </a:r>
            <a:r>
              <a:rPr lang="en-US"/>
              <a:t>Joanne Wisely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61646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60108885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Yellow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?mso-contentType ?>
<customXsn xmlns="http://schemas.microsoft.com/office/2006/metadata/customXsn">
  <xsnLocation/>
  <cached>True</cached>
  <openByDefault>True</openByDefault>
  <xsnScope/>
</customXsn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ITRE_x0020_Sensitivity xmlns="http://schemas.microsoft.com/sharepoint/v3">Internal MITRE Information</MITRE_x0020_Sensitivity>
    <_Contributor xmlns="http://schemas.microsoft.com/sharepoint/v3/fields" xsi:nil="true"/>
    <Release_x0020_Statement xmlns="http://schemas.microsoft.com/sharepoint/v3">For Internal MITRE Use</Release_x0020_Statement>
    <fiscal_year xmlns="ba9988bd-10e2-4a39-8d16-ed6eb9f9083e">FY19</fiscal_year>
  </documentManagement>
</p:properties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MITRE Work" ma:contentTypeID="0x010100823A99C636F7423283FB0D200866C61300305FB80C47976C4B916AEC60E81206C0" ma:contentTypeVersion="3" ma:contentTypeDescription="Materials and documents that contain MITRE authored content and other content directly attributable to MITRE and its work" ma:contentTypeScope="" ma:versionID="2a92e56f0ad5ad08dc37a23d9f09ec13">
  <xsd:schema xmlns:xsd="http://www.w3.org/2001/XMLSchema" xmlns:xs="http://www.w3.org/2001/XMLSchema" xmlns:p="http://schemas.microsoft.com/office/2006/metadata/properties" xmlns:ns1="http://schemas.microsoft.com/sharepoint/v3" xmlns:ns2="http://schemas.microsoft.com/sharepoint/v3/fields" xmlns:ns3="ba9988bd-10e2-4a39-8d16-ed6eb9f9083e" targetNamespace="http://schemas.microsoft.com/office/2006/metadata/properties" ma:root="true" ma:fieldsID="534764579952a550a42652e8a364ba6e" ns1:_="" ns2:_="" ns3:_="">
    <xsd:import namespace="http://schemas.microsoft.com/sharepoint/v3"/>
    <xsd:import namespace="http://schemas.microsoft.com/sharepoint/v3/fields"/>
    <xsd:import namespace="ba9988bd-10e2-4a39-8d16-ed6eb9f9083e"/>
    <xsd:element name="properties">
      <xsd:complexType>
        <xsd:sequence>
          <xsd:element name="documentManagement">
            <xsd:complexType>
              <xsd:all>
                <xsd:element ref="ns2:_Contributor" minOccurs="0"/>
                <xsd:element ref="ns1:MITRE_x0020_Sensitivity"/>
                <xsd:element ref="ns1:Release_x0020_Statement"/>
                <xsd:element ref="ns3:fiscal_year"/>
                <xsd:element ref="ns3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MITRE_x0020_Sensitivity" ma:index="10" ma:displayName="Sensitivity" ma:default="Internal MITRE Information" ma:internalName="MITRE_x0020_Sensitivity">
      <xsd:simpleType>
        <xsd:restriction base="dms:Choice">
          <xsd:enumeration value="Public Information"/>
          <xsd:enumeration value="Internal MITRE Information"/>
          <xsd:enumeration value="Sensitive Information"/>
          <xsd:enumeration value="Highly Sensitive Information"/>
        </xsd:restriction>
      </xsd:simpleType>
    </xsd:element>
    <xsd:element name="Release_x0020_Statement" ma:index="11" ma:displayName="Release Statement" ma:default="For Internal MITRE Use" ma:internalName="Release_x0020_Statement">
      <xsd:simpleType>
        <xsd:union memberTypes="dms:Text">
          <xsd:simpleType>
            <xsd:restriction base="dms:Choice">
              <xsd:enumeration value="Approved for Public Release"/>
              <xsd:enumeration value="For Internal MITRE Use"/>
              <xsd:enumeration value="For Release to All Sponsors"/>
              <xsd:enumeration value="For Limited Internal MITRE Use"/>
              <xsd:enumeration value="For Limited External Release"/>
              <xsd:enumeration value="Privileged: Sensitive Personal Information"/>
              <xsd:enumeration value="MITRE Proprietary"/>
              <xsd:enumeration value="Source Selection Sensitive"/>
              <xsd:enumeration value="Restricted: Highly Sensitive Personal Information"/>
            </xsd:restriction>
          </xsd:simpleType>
        </xsd:un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Contributor" ma:index="9" nillable="true" ma:displayName="Contributor" ma:description="One or more people or organizations that contributed to this resource" ma:internalName="_Contributor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a9988bd-10e2-4a39-8d16-ed6eb9f9083e" elementFormDefault="qualified">
    <xsd:import namespace="http://schemas.microsoft.com/office/2006/documentManagement/types"/>
    <xsd:import namespace="http://schemas.microsoft.com/office/infopath/2007/PartnerControls"/>
    <xsd:element name="fiscal_year" ma:index="12" ma:displayName="Fiscal Year" ma:default="FY19" ma:format="Dropdown" ma:internalName="fiscal_year">
      <xsd:simpleType>
        <xsd:restriction base="dms:Choice">
          <xsd:enumeration value="FY19"/>
          <xsd:enumeration value="FY20"/>
        </xsd:restriction>
      </xsd:simpleType>
    </xsd:element>
    <xsd:element name="SharedWithUsers" ma:index="13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 ma:index="8" ma:displayName="Author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4E8D78E-39BA-483A-8E39-C729C3CA31C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BBF794F-480F-43CF-BB4E-727F23CE4BC9}">
  <ds:schemaRefs>
    <ds:schemaRef ds:uri="http://schemas.microsoft.com/office/2006/metadata/customXsn"/>
  </ds:schemaRefs>
</ds:datastoreItem>
</file>

<file path=customXml/itemProps3.xml><?xml version="1.0" encoding="utf-8"?>
<ds:datastoreItem xmlns:ds="http://schemas.openxmlformats.org/officeDocument/2006/customXml" ds:itemID="{9ECA65DC-3BF8-42D4-A166-237AC00FD0F5}">
  <ds:schemaRefs>
    <ds:schemaRef ds:uri="http://purl.org/dc/elements/1.1/"/>
    <ds:schemaRef ds:uri="http://schemas.microsoft.com/sharepoint/v3"/>
    <ds:schemaRef ds:uri="http://schemas.openxmlformats.org/package/2006/metadata/core-properties"/>
    <ds:schemaRef ds:uri="ba9988bd-10e2-4a39-8d16-ed6eb9f9083e"/>
    <ds:schemaRef ds:uri="http://schemas.microsoft.com/sharepoint/v3/fields"/>
    <ds:schemaRef ds:uri="http://www.w3.org/XML/1998/namespace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purl.org/dc/dcmitype/"/>
    <ds:schemaRef ds:uri="http://purl.org/dc/terms/"/>
  </ds:schemaRefs>
</ds:datastoreItem>
</file>

<file path=customXml/itemProps4.xml><?xml version="1.0" encoding="utf-8"?>
<ds:datastoreItem xmlns:ds="http://schemas.openxmlformats.org/officeDocument/2006/customXml" ds:itemID="{C9C5C6D0-0799-484B-8A2B-FA28A69458D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sharepoint/v3/fields"/>
    <ds:schemaRef ds:uri="ba9988bd-10e2-4a39-8d16-ed6eb9f9083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16159</TotalTime>
  <Words>682</Words>
  <Application>Microsoft Macintosh PowerPoint</Application>
  <PresentationFormat>Widescreen</PresentationFormat>
  <Paragraphs>93</Paragraphs>
  <Slides>8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Retrospect</vt:lpstr>
      <vt:lpstr>PACIO Project</vt:lpstr>
      <vt:lpstr>Next Use Cases</vt:lpstr>
      <vt:lpstr>Transfer Summary Data Elements based on Existing C-CDA specifications</vt:lpstr>
      <vt:lpstr>Determining What to Work On</vt:lpstr>
      <vt:lpstr>High Priority C-CDA Transfer Summary Data Elements</vt:lpstr>
      <vt:lpstr>Moderate Priority C-CDA Transfer Summary Data Elements</vt:lpstr>
      <vt:lpstr>Other options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HL7/CMS Connectathon</dc:title>
  <dc:creator>Rizvi, Siama</dc:creator>
  <cp:lastModifiedBy>David Hill</cp:lastModifiedBy>
  <cp:revision>199</cp:revision>
  <cp:lastPrinted>2020-05-20T13:07:43Z</cp:lastPrinted>
  <dcterms:created xsi:type="dcterms:W3CDTF">2020-01-03T18:03:29Z</dcterms:created>
  <dcterms:modified xsi:type="dcterms:W3CDTF">2020-07-01T19:01:36Z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0x010100823A99C636F7423283FB0D200866C61300305FB80C47976C4B916AEC60E81206C0</vt:lpwstr>
  </property>
</Properties>
</file>